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56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6"/>
    <p:restoredTop sz="94580"/>
  </p:normalViewPr>
  <p:slideViewPr>
    <p:cSldViewPr snapToGrid="0" snapToObjects="1">
      <p:cViewPr varScale="1">
        <p:scale>
          <a:sx n="68" d="100"/>
          <a:sy n="68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min\Downloads\kikiMDA%20DAN%20HISTO%204%20MINGGU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admin\Documents\graphs%20MJI.xlsx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admin\Documents\graphs%20MJI.xlsx" TargetMode="External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admin\Documents\graphs%20MJI.xlsx" TargetMode="External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min\Downloads\kikiMDA%20DAN%20HISTO%204%20MINGGU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min\Downloads\kikiMDA%20DAN%20HISTO%204%20MINGG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admin\Downloads\kikiMDA%20DAN%20HISTO%204%20MINGGU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admin\Documents\graphs%20MJI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admin\Documents\graphs%20MJI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admin\Documents\graphs%20MJI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admin\Documents\graphs%20MJI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Users\admin\Documents\graphs%20MJI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'MDA DAN HISTO 4 MINGGU'!$B$30</c:f>
              <c:strCache>
                <c:ptCount val="1"/>
                <c:pt idx="0">
                  <c:v>Mean Serum MDA (ng/ml)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V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'MDA DAN HISTO 4 MINGGU'!$C$31:$C$34</c:f>
                <c:numCache>
                  <c:formatCode>General</c:formatCode>
                  <c:ptCount val="4"/>
                  <c:pt idx="0">
                    <c:v>14.524691620363777</c:v>
                  </c:pt>
                  <c:pt idx="1">
                    <c:v>14.491376746189438</c:v>
                  </c:pt>
                  <c:pt idx="2">
                    <c:v>9.2014491612281741</c:v>
                  </c:pt>
                  <c:pt idx="3">
                    <c:v>25.672942955570949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'MDA DAN HISTO 4 MINGGU'!$A$31:$A$34</c:f>
              <c:strCache>
                <c:ptCount val="4"/>
                <c:pt idx="0">
                  <c:v>K0</c:v>
                </c:pt>
                <c:pt idx="1">
                  <c:v>K1</c:v>
                </c:pt>
                <c:pt idx="2">
                  <c:v>K2</c:v>
                </c:pt>
                <c:pt idx="3">
                  <c:v>K3</c:v>
                </c:pt>
              </c:strCache>
            </c:strRef>
          </c:cat>
          <c:val>
            <c:numRef>
              <c:f>'MDA DAN HISTO 4 MINGGU'!$B$31:$B$34</c:f>
              <c:numCache>
                <c:formatCode>0.00</c:formatCode>
                <c:ptCount val="4"/>
                <c:pt idx="0">
                  <c:v>125.16666666666667</c:v>
                </c:pt>
                <c:pt idx="1">
                  <c:v>643</c:v>
                </c:pt>
                <c:pt idx="2">
                  <c:v>676.66666666666663</c:v>
                </c:pt>
                <c:pt idx="3">
                  <c:v>732.5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E-3D46-B293-06E90C0BB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98984832"/>
        <c:axId val="198986368"/>
      </c:barChart>
      <c:catAx>
        <c:axId val="19898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8986368"/>
        <c:crosses val="autoZero"/>
        <c:auto val="1"/>
        <c:lblAlgn val="ctr"/>
        <c:lblOffset val="100"/>
        <c:noMultiLvlLbl val="0"/>
      </c:catAx>
      <c:valAx>
        <c:axId val="1989863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Means of Serum MDA Level (ng/ml)</a:t>
                </a:r>
              </a:p>
              <a:p>
                <a:pPr>
                  <a:defRPr/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28 days of treatment</a:t>
                </a:r>
                <a:endParaRPr lang="en-ID" sz="400" b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5.1400554097404488E-2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8984832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V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'Subkelompok K3'!$C$2:$C$5</c:f>
                <c:numCache>
                  <c:formatCode>General</c:formatCode>
                  <c:ptCount val="4"/>
                  <c:pt idx="0">
                    <c:v>41.243181254602561</c:v>
                  </c:pt>
                  <c:pt idx="1">
                    <c:v>24.542480178933285</c:v>
                  </c:pt>
                  <c:pt idx="2">
                    <c:v>18</c:v>
                  </c:pt>
                  <c:pt idx="3">
                    <c:v>25.672942955570949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'Subkelompok K3'!$A$2:$A$5</c:f>
              <c:strCache>
                <c:ptCount val="4"/>
                <c:pt idx="0">
                  <c:v>K3A</c:v>
                </c:pt>
                <c:pt idx="1">
                  <c:v>K3B</c:v>
                </c:pt>
                <c:pt idx="2">
                  <c:v>K3C</c:v>
                </c:pt>
                <c:pt idx="3">
                  <c:v>K3D</c:v>
                </c:pt>
              </c:strCache>
            </c:strRef>
          </c:cat>
          <c:val>
            <c:numRef>
              <c:f>'Subkelompok K3'!$B$2:$B$5</c:f>
              <c:numCache>
                <c:formatCode>###0.00</c:formatCode>
                <c:ptCount val="4"/>
                <c:pt idx="0">
                  <c:v>432</c:v>
                </c:pt>
                <c:pt idx="1">
                  <c:v>502.33333333333331</c:v>
                </c:pt>
                <c:pt idx="2">
                  <c:v>557</c:v>
                </c:pt>
                <c:pt idx="3">
                  <c:v>732.5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4-564B-A249-20855BE89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99029120"/>
        <c:axId val="199030656"/>
      </c:barChart>
      <c:catAx>
        <c:axId val="1990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30656"/>
        <c:crosses val="autoZero"/>
        <c:auto val="1"/>
        <c:lblAlgn val="ctr"/>
        <c:lblOffset val="100"/>
        <c:noMultiLvlLbl val="0"/>
      </c:catAx>
      <c:valAx>
        <c:axId val="199030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Means of Serum MDA Level (ng/ml)</a:t>
                </a:r>
              </a:p>
              <a:p>
                <a:pPr>
                  <a:defRPr/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Subgroups of K3</a:t>
                </a:r>
                <a:endParaRPr lang="en-ID" sz="10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8.6541265675123935E-2"/>
            </c:manualLayout>
          </c:layout>
          <c:overlay val="0"/>
        </c:title>
        <c:numFmt formatCode="###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29120"/>
        <c:crosses val="autoZero"/>
        <c:crossBetween val="between"/>
      </c:valAx>
    </c:plotArea>
    <c:plotVisOnly val="1"/>
    <c:dispBlanksAs val="gap"/>
    <c:showDLblsOverMax val="0"/>
    <c:extLst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V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'Subkelompok K3'!$C$19:$C$22</c:f>
                <c:numCache>
                  <c:formatCode>General</c:formatCode>
                  <c:ptCount val="4"/>
                  <c:pt idx="0">
                    <c:v>5.7735026918962545E-3</c:v>
                  </c:pt>
                  <c:pt idx="1">
                    <c:v>1.5275252316519465E-2</c:v>
                  </c:pt>
                  <c:pt idx="2">
                    <c:v>1.1547005383792509E-2</c:v>
                  </c:pt>
                  <c:pt idx="3">
                    <c:v>2.4289915602982236E-2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'Subkelompok K3'!$A$19:$A$22</c:f>
              <c:strCache>
                <c:ptCount val="4"/>
                <c:pt idx="0">
                  <c:v>K3A</c:v>
                </c:pt>
                <c:pt idx="1">
                  <c:v>K3B</c:v>
                </c:pt>
                <c:pt idx="2">
                  <c:v>K3C</c:v>
                </c:pt>
                <c:pt idx="3">
                  <c:v>K3D</c:v>
                </c:pt>
              </c:strCache>
            </c:strRef>
          </c:cat>
          <c:val>
            <c:numRef>
              <c:f>'Subkelompok K3'!$B$19:$B$22</c:f>
              <c:numCache>
                <c:formatCode>###0.00</c:formatCode>
                <c:ptCount val="4"/>
                <c:pt idx="0">
                  <c:v>7.6666666666666675E-2</c:v>
                </c:pt>
                <c:pt idx="1">
                  <c:v>8.666666666666667E-2</c:v>
                </c:pt>
                <c:pt idx="2">
                  <c:v>0.10666666666666667</c:v>
                </c:pt>
                <c:pt idx="3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B-0F46-AD44-60470D9B3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99029120"/>
        <c:axId val="199030656"/>
      </c:barChart>
      <c:catAx>
        <c:axId val="1990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30656"/>
        <c:crosses val="autoZero"/>
        <c:auto val="1"/>
        <c:lblAlgn val="ctr"/>
        <c:lblOffset val="100"/>
        <c:noMultiLvlLbl val="0"/>
      </c:catAx>
      <c:valAx>
        <c:axId val="199030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0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Means of Aorta IMT Ratio (µm)</a:t>
                </a:r>
              </a:p>
              <a:p>
                <a:pPr>
                  <a:defRPr/>
                </a:pPr>
                <a:r>
                  <a:rPr lang="en-US" sz="1000" b="0" i="0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Subgroups of K3</a:t>
                </a:r>
                <a:endParaRPr lang="en-ID" sz="100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8.6541265675123935E-2"/>
            </c:manualLayout>
          </c:layout>
          <c:overlay val="0"/>
        </c:title>
        <c:numFmt formatCode="###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29120"/>
        <c:crosses val="autoZero"/>
        <c:crossBetween val="between"/>
      </c:valAx>
    </c:plotArea>
    <c:plotVisOnly val="1"/>
    <c:dispBlanksAs val="gap"/>
    <c:showDLblsOverMax val="0"/>
    <c:extLst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V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'Subkelompok K3'!$C$10:$C$13</c:f>
                <c:numCache>
                  <c:formatCode>General</c:formatCode>
                  <c:ptCount val="4"/>
                  <c:pt idx="0">
                    <c:v>15.275252316519467</c:v>
                  </c:pt>
                  <c:pt idx="1">
                    <c:v>20.816659994661325</c:v>
                  </c:pt>
                  <c:pt idx="2">
                    <c:v>40.414518843273804</c:v>
                  </c:pt>
                  <c:pt idx="3">
                    <c:v>19.407902170679517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'Subkelompok K3'!$A$10:$A$13</c:f>
              <c:strCache>
                <c:ptCount val="4"/>
                <c:pt idx="0">
                  <c:v>K3A</c:v>
                </c:pt>
                <c:pt idx="1">
                  <c:v>K3B</c:v>
                </c:pt>
                <c:pt idx="2">
                  <c:v>K3C</c:v>
                </c:pt>
                <c:pt idx="3">
                  <c:v>K3D</c:v>
                </c:pt>
              </c:strCache>
            </c:strRef>
          </c:cat>
          <c:val>
            <c:numRef>
              <c:f>'Subkelompok K3'!$B$10:$B$13</c:f>
              <c:numCache>
                <c:formatCode>###0.00</c:formatCode>
                <c:ptCount val="4"/>
                <c:pt idx="0">
                  <c:v>543.33333333333337</c:v>
                </c:pt>
                <c:pt idx="1">
                  <c:v>626.66666666666663</c:v>
                </c:pt>
                <c:pt idx="2">
                  <c:v>693.33333333333337</c:v>
                </c:pt>
                <c:pt idx="3">
                  <c:v>791.66666666666663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F-9C43-989E-261C76F17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99029120"/>
        <c:axId val="199030656"/>
      </c:barChart>
      <c:catAx>
        <c:axId val="1990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30656"/>
        <c:crosses val="autoZero"/>
        <c:auto val="1"/>
        <c:lblAlgn val="ctr"/>
        <c:lblOffset val="100"/>
        <c:noMultiLvlLbl val="0"/>
      </c:catAx>
      <c:valAx>
        <c:axId val="199030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Means of Cardiac MDA Level (ng/ml)</a:t>
                </a:r>
              </a:p>
              <a:p>
                <a:pPr>
                  <a:defRPr/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Subgroups of K3</a:t>
                </a:r>
                <a:endParaRPr lang="en-ID" sz="10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8.6541265675123935E-2"/>
            </c:manualLayout>
          </c:layout>
          <c:overlay val="0"/>
        </c:title>
        <c:numFmt formatCode="###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29120"/>
        <c:crosses val="autoZero"/>
        <c:crossBetween val="between"/>
      </c:valAx>
    </c:plotArea>
    <c:plotVisOnly val="1"/>
    <c:dispBlanksAs val="gap"/>
    <c:showDLblsOverMax val="0"/>
    <c:extLst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'MDA DAN HISTO 4 MINGGU'!$B$35</c:f>
              <c:strCache>
                <c:ptCount val="1"/>
                <c:pt idx="0">
                  <c:v>Mean Cardiac MDA (ng/ml)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V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'MDA DAN HISTO 4 MINGGU'!$C$36:$C$39</c:f>
                <c:numCache>
                  <c:formatCode>General</c:formatCode>
                  <c:ptCount val="4"/>
                  <c:pt idx="0">
                    <c:v>27.239676943752471</c:v>
                  </c:pt>
                  <c:pt idx="1">
                    <c:v>27.141603981096377</c:v>
                  </c:pt>
                  <c:pt idx="2">
                    <c:v>22.803508501982758</c:v>
                  </c:pt>
                  <c:pt idx="3">
                    <c:v>19.407902170679517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'MDA DAN HISTO 4 MINGGU'!$A$36:$A$39</c:f>
              <c:strCache>
                <c:ptCount val="4"/>
                <c:pt idx="0">
                  <c:v>K0</c:v>
                </c:pt>
                <c:pt idx="1">
                  <c:v>K1</c:v>
                </c:pt>
                <c:pt idx="2">
                  <c:v>K2</c:v>
                </c:pt>
                <c:pt idx="3">
                  <c:v>K3</c:v>
                </c:pt>
              </c:strCache>
            </c:strRef>
          </c:cat>
          <c:val>
            <c:numRef>
              <c:f>'MDA DAN HISTO 4 MINGGU'!$B$36:$B$39</c:f>
              <c:numCache>
                <c:formatCode>0.00</c:formatCode>
                <c:ptCount val="4"/>
                <c:pt idx="0">
                  <c:v>181</c:v>
                </c:pt>
                <c:pt idx="1">
                  <c:v>701.66666666666663</c:v>
                </c:pt>
                <c:pt idx="2">
                  <c:v>740</c:v>
                </c:pt>
                <c:pt idx="3">
                  <c:v>791.66666666666663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7-754F-9AE0-B92B9CE686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3495808"/>
        <c:axId val="193497344"/>
      </c:barChart>
      <c:catAx>
        <c:axId val="19349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3497344"/>
        <c:crosses val="autoZero"/>
        <c:auto val="1"/>
        <c:lblAlgn val="ctr"/>
        <c:lblOffset val="100"/>
        <c:noMultiLvlLbl val="0"/>
      </c:catAx>
      <c:valAx>
        <c:axId val="1934973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Means of Cardiac MDA Level (ng/ml)</a:t>
                </a:r>
              </a:p>
              <a:p>
                <a:pPr>
                  <a:defRPr sz="10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28 days of treatment</a:t>
                </a:r>
                <a:endParaRPr lang="en-ID" sz="1000" b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631578947368421E-3"/>
              <c:y val="0.12072944006999126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34958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'MDA DAN HISTO 4 MINGGU'!$B$40</c:f>
              <c:strCache>
                <c:ptCount val="1"/>
                <c:pt idx="0">
                  <c:v>IMT Ratio of Aorta (µm)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V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'MDA DAN HISTO 4 MINGGU'!$C$41:$C$44</c:f>
                <c:numCache>
                  <c:formatCode>General</c:formatCode>
                  <c:ptCount val="4"/>
                  <c:pt idx="0">
                    <c:v>1.3291601358251295E-2</c:v>
                  </c:pt>
                  <c:pt idx="1">
                    <c:v>0.01</c:v>
                  </c:pt>
                  <c:pt idx="2">
                    <c:v>0.01</c:v>
                  </c:pt>
                  <c:pt idx="3">
                    <c:v>2.4289915602982215E-2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'MDA DAN HISTO 4 MINGGU'!$A$41:$A$44</c:f>
              <c:strCache>
                <c:ptCount val="4"/>
                <c:pt idx="0">
                  <c:v>K0</c:v>
                </c:pt>
                <c:pt idx="1">
                  <c:v>K1</c:v>
                </c:pt>
                <c:pt idx="2">
                  <c:v>K2</c:v>
                </c:pt>
                <c:pt idx="3">
                  <c:v>K3</c:v>
                </c:pt>
              </c:strCache>
            </c:strRef>
          </c:cat>
          <c:val>
            <c:numRef>
              <c:f>'MDA DAN HISTO 4 MINGGU'!$B$41:$B$44</c:f>
              <c:numCache>
                <c:formatCode>0.00</c:formatCode>
                <c:ptCount val="4"/>
                <c:pt idx="0">
                  <c:v>4.8333333333333332E-2</c:v>
                </c:pt>
                <c:pt idx="1">
                  <c:v>6.5000000000000002E-2</c:v>
                </c:pt>
                <c:pt idx="2">
                  <c:v>0.08</c:v>
                </c:pt>
                <c:pt idx="3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3-3646-8754-6CF21F6CB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99029120"/>
        <c:axId val="199030656"/>
      </c:barChart>
      <c:catAx>
        <c:axId val="1990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30656"/>
        <c:crosses val="autoZero"/>
        <c:auto val="1"/>
        <c:lblAlgn val="ctr"/>
        <c:lblOffset val="100"/>
        <c:noMultiLvlLbl val="0"/>
      </c:catAx>
      <c:valAx>
        <c:axId val="199030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Means of Aortic IMT Ratio (µm)</a:t>
                </a:r>
              </a:p>
              <a:p>
                <a:pPr>
                  <a:defRPr/>
                </a:pPr>
                <a:r>
                  <a:rPr lang="en-US" sz="1000" b="0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28 days of treatment</a:t>
                </a:r>
                <a:endParaRPr lang="en-ID" sz="10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8.6541265675123935E-2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29120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'MDA DAN HISTO 4 MINGGU'!$B$45</c:f>
              <c:strCache>
                <c:ptCount val="1"/>
                <c:pt idx="0">
                  <c:v>Intima Foam Cell Counts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2.5462668816039986E-17"/>
                  <c:y val="6.5728346456692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F0-DD4E-AE41-CF9556943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V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'MDA DAN HISTO 4 MINGGU'!$C$46:$C$49</c:f>
                <c:numCache>
                  <c:formatCode>General</c:formatCode>
                  <c:ptCount val="4"/>
                  <c:pt idx="0">
                    <c:v>1.8973665961010275</c:v>
                  </c:pt>
                  <c:pt idx="1">
                    <c:v>2.4221202832779927</c:v>
                  </c:pt>
                  <c:pt idx="2">
                    <c:v>5.4685246552211799</c:v>
                  </c:pt>
                  <c:pt idx="3">
                    <c:v>4.3550736694878882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'MDA DAN HISTO 4 MINGGU'!$A$46:$A$49</c:f>
              <c:strCache>
                <c:ptCount val="4"/>
                <c:pt idx="0">
                  <c:v>K0</c:v>
                </c:pt>
                <c:pt idx="1">
                  <c:v>K1</c:v>
                </c:pt>
                <c:pt idx="2">
                  <c:v>K2</c:v>
                </c:pt>
                <c:pt idx="3">
                  <c:v>K3</c:v>
                </c:pt>
              </c:strCache>
            </c:strRef>
          </c:cat>
          <c:val>
            <c:numRef>
              <c:f>'MDA DAN HISTO 4 MINGGU'!$B$46:$B$49</c:f>
              <c:numCache>
                <c:formatCode>0.00</c:formatCode>
                <c:ptCount val="4"/>
                <c:pt idx="0">
                  <c:v>2</c:v>
                </c:pt>
                <c:pt idx="1">
                  <c:v>6.666666666666667</c:v>
                </c:pt>
                <c:pt idx="2">
                  <c:v>18.666666666666668</c:v>
                </c:pt>
                <c:pt idx="3">
                  <c:v>21.166666666666668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F0-DD4E-AE41-CF9556943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99069056"/>
        <c:axId val="199074944"/>
      </c:barChart>
      <c:catAx>
        <c:axId val="19906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74944"/>
        <c:crosses val="autoZero"/>
        <c:auto val="1"/>
        <c:lblAlgn val="ctr"/>
        <c:lblOffset val="100"/>
        <c:noMultiLvlLbl val="0"/>
      </c:catAx>
      <c:valAx>
        <c:axId val="1990749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Means of Intimal Foam Cell Counts</a:t>
                </a:r>
              </a:p>
              <a:p>
                <a:pPr>
                  <a:defRPr/>
                </a:pPr>
                <a:r>
                  <a:rPr lang="en-US" sz="1000" b="0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28 days of treatment</a:t>
                </a:r>
                <a:endParaRPr lang="en-ID" sz="10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7.8947368421052634E-3"/>
              <c:y val="0.10210848643919508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6905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V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'K0 vs K3'!$C$2:$C$3</c:f>
                <c:numCache>
                  <c:formatCode>General</c:formatCode>
                  <c:ptCount val="2"/>
                  <c:pt idx="0">
                    <c:v>7.0945988845974997</c:v>
                  </c:pt>
                  <c:pt idx="1">
                    <c:v>41.243181254602561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'K0 vs K3'!$A$2:$A$3</c:f>
              <c:strCache>
                <c:ptCount val="2"/>
                <c:pt idx="0">
                  <c:v>K0</c:v>
                </c:pt>
                <c:pt idx="1">
                  <c:v>K3</c:v>
                </c:pt>
              </c:strCache>
            </c:strRef>
          </c:cat>
          <c:val>
            <c:numRef>
              <c:f>'K0 vs K3'!$B$2:$B$3</c:f>
              <c:numCache>
                <c:formatCode>###0.00</c:formatCode>
                <c:ptCount val="2"/>
                <c:pt idx="0">
                  <c:v>107.66666666666667</c:v>
                </c:pt>
                <c:pt idx="1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47-8243-924C-F1F02020D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99029120"/>
        <c:axId val="199030656"/>
      </c:barChart>
      <c:catAx>
        <c:axId val="1990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30656"/>
        <c:crosses val="autoZero"/>
        <c:auto val="1"/>
        <c:lblAlgn val="ctr"/>
        <c:lblOffset val="100"/>
        <c:noMultiLvlLbl val="0"/>
      </c:catAx>
      <c:valAx>
        <c:axId val="199030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0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Means of Serum MDA Level (ng/ml) </a:t>
                </a:r>
              </a:p>
              <a:p>
                <a:pPr>
                  <a:defRPr/>
                </a:pPr>
                <a:r>
                  <a:rPr lang="en-US" sz="1000" b="0" i="0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 days treatment</a:t>
                </a:r>
                <a:endParaRPr lang="en-ID" sz="100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9.1170895304753558E-2"/>
            </c:manualLayout>
          </c:layout>
          <c:overlay val="0"/>
        </c:title>
        <c:numFmt formatCode="###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29120"/>
        <c:crosses val="autoZero"/>
        <c:crossBetween val="between"/>
      </c:valAx>
    </c:plotArea>
    <c:plotVisOnly val="1"/>
    <c:dispBlanksAs val="gap"/>
    <c:showDLblsOverMax val="0"/>
    <c:extLst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V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'K0 vs K3'!$C$6:$C$7</c:f>
                <c:numCache>
                  <c:formatCode>General</c:formatCode>
                  <c:ptCount val="2"/>
                  <c:pt idx="0">
                    <c:v>10.016652800877813</c:v>
                  </c:pt>
                  <c:pt idx="1">
                    <c:v>15.275252316519467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'K0 vs K3'!$A$6:$A$7</c:f>
              <c:strCache>
                <c:ptCount val="2"/>
                <c:pt idx="0">
                  <c:v>K0</c:v>
                </c:pt>
                <c:pt idx="1">
                  <c:v>K3</c:v>
                </c:pt>
              </c:strCache>
            </c:strRef>
          </c:cat>
          <c:val>
            <c:numRef>
              <c:f>'K0 vs K3'!$B$6:$B$7</c:f>
              <c:numCache>
                <c:formatCode>###0.00</c:formatCode>
                <c:ptCount val="2"/>
                <c:pt idx="0">
                  <c:v>199.66666666666666</c:v>
                </c:pt>
                <c:pt idx="1">
                  <c:v>543.33333333333337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2-914D-B658-46E5854D2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99029120"/>
        <c:axId val="199030656"/>
      </c:barChart>
      <c:catAx>
        <c:axId val="1990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30656"/>
        <c:crosses val="autoZero"/>
        <c:auto val="1"/>
        <c:lblAlgn val="ctr"/>
        <c:lblOffset val="100"/>
        <c:noMultiLvlLbl val="0"/>
      </c:catAx>
      <c:valAx>
        <c:axId val="199030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Means of Cardiac MDA Level (ng/ml)</a:t>
                </a:r>
                <a:endParaRPr lang="en-ID" sz="1000" b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days treatment</a:t>
                </a:r>
              </a:p>
            </c:rich>
          </c:tx>
          <c:layout>
            <c:manualLayout>
              <c:xMode val="edge"/>
              <c:yMode val="edge"/>
              <c:x val="0"/>
              <c:y val="8.6541265675123935E-2"/>
            </c:manualLayout>
          </c:layout>
          <c:overlay val="0"/>
        </c:title>
        <c:numFmt formatCode="###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29120"/>
        <c:crosses val="autoZero"/>
        <c:crossBetween val="between"/>
      </c:valAx>
    </c:plotArea>
    <c:plotVisOnly val="1"/>
    <c:dispBlanksAs val="gap"/>
    <c:showDLblsOverMax val="0"/>
    <c:extLst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V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'K0 vs K3'!$C$10:$C$11</c:f>
                <c:numCache>
                  <c:formatCode>General</c:formatCode>
                  <c:ptCount val="2"/>
                  <c:pt idx="0">
                    <c:v>1.1547005383792512E-2</c:v>
                  </c:pt>
                  <c:pt idx="1">
                    <c:v>5.7735026918962545E-3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'K0 vs K3'!$A$10:$A$11</c:f>
              <c:strCache>
                <c:ptCount val="2"/>
                <c:pt idx="0">
                  <c:v>K0</c:v>
                </c:pt>
                <c:pt idx="1">
                  <c:v>K3</c:v>
                </c:pt>
              </c:strCache>
            </c:strRef>
          </c:cat>
          <c:val>
            <c:numRef>
              <c:f>'K0 vs K3'!$B$10:$B$11</c:f>
              <c:numCache>
                <c:formatCode>###0.00</c:formatCode>
                <c:ptCount val="2"/>
                <c:pt idx="0">
                  <c:v>4.6666666666666669E-2</c:v>
                </c:pt>
                <c:pt idx="1">
                  <c:v>7.6666666666666675E-2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E-1048-A87A-88FE2C9D0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99029120"/>
        <c:axId val="199030656"/>
      </c:barChart>
      <c:catAx>
        <c:axId val="1990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30656"/>
        <c:crosses val="autoZero"/>
        <c:auto val="1"/>
        <c:lblAlgn val="ctr"/>
        <c:lblOffset val="100"/>
        <c:noMultiLvlLbl val="0"/>
      </c:catAx>
      <c:valAx>
        <c:axId val="199030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Means of Aorta IMT Ratio (µm)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 days treatment</a:t>
                </a:r>
                <a:endParaRPr lang="en-ID" sz="10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8.6541265675123935E-2"/>
            </c:manualLayout>
          </c:layout>
          <c:overlay val="0"/>
        </c:title>
        <c:numFmt formatCode="###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29120"/>
        <c:crosses val="autoZero"/>
        <c:crossBetween val="between"/>
      </c:valAx>
    </c:plotArea>
    <c:plotVisOnly val="1"/>
    <c:dispBlanksAs val="gap"/>
    <c:showDLblsOverMax val="0"/>
    <c:extLst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V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'K0 vs K3'!$C$14:$C$15</c:f>
                <c:numCache>
                  <c:formatCode>General</c:formatCode>
                  <c:ptCount val="2"/>
                  <c:pt idx="0">
                    <c:v>0.57735026918962573</c:v>
                  </c:pt>
                  <c:pt idx="1">
                    <c:v>2.5166114784235831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'K0 vs K3'!$A$14:$A$15</c:f>
              <c:strCache>
                <c:ptCount val="2"/>
                <c:pt idx="0">
                  <c:v>K0</c:v>
                </c:pt>
                <c:pt idx="1">
                  <c:v>K3</c:v>
                </c:pt>
              </c:strCache>
            </c:strRef>
          </c:cat>
          <c:val>
            <c:numRef>
              <c:f>'K0 vs K3'!$B$14:$B$15</c:f>
              <c:numCache>
                <c:formatCode>###0.00</c:formatCode>
                <c:ptCount val="2"/>
                <c:pt idx="0">
                  <c:v>1.3333333333333333</c:v>
                </c:pt>
                <c:pt idx="1">
                  <c:v>6.333333333333333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D-5340-8D0E-86DF0D91D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99029120"/>
        <c:axId val="199030656"/>
      </c:barChart>
      <c:catAx>
        <c:axId val="1990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30656"/>
        <c:crosses val="autoZero"/>
        <c:auto val="1"/>
        <c:lblAlgn val="ctr"/>
        <c:lblOffset val="100"/>
        <c:noMultiLvlLbl val="0"/>
      </c:catAx>
      <c:valAx>
        <c:axId val="199030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Means of Intima Foam Cell Counts</a:t>
                </a:r>
              </a:p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7 days treatment</a:t>
                </a:r>
                <a:endParaRPr lang="en-ID" sz="100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8.6541265675123935E-2"/>
            </c:manualLayout>
          </c:layout>
          <c:overlay val="0"/>
        </c:title>
        <c:numFmt formatCode="###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29120"/>
        <c:crosses val="autoZero"/>
        <c:crossBetween val="between"/>
      </c:valAx>
    </c:plotArea>
    <c:plotVisOnly val="1"/>
    <c:dispBlanksAs val="gap"/>
    <c:showDLblsOverMax val="0"/>
    <c:extLst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V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'Subkelompok K3'!$C$26:$C$29</c:f>
                <c:numCache>
                  <c:formatCode>General</c:formatCode>
                  <c:ptCount val="4"/>
                  <c:pt idx="0">
                    <c:v>2.5166114784235831</c:v>
                  </c:pt>
                  <c:pt idx="1">
                    <c:v>1.5275252316519468</c:v>
                  </c:pt>
                  <c:pt idx="2">
                    <c:v>1.5275252316519468</c:v>
                  </c:pt>
                  <c:pt idx="3">
                    <c:v>4.3550736694878847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'Subkelompok K3'!$A$26:$A$29</c:f>
              <c:strCache>
                <c:ptCount val="4"/>
                <c:pt idx="0">
                  <c:v>K3A</c:v>
                </c:pt>
                <c:pt idx="1">
                  <c:v>K3B</c:v>
                </c:pt>
                <c:pt idx="2">
                  <c:v>K3C</c:v>
                </c:pt>
                <c:pt idx="3">
                  <c:v>K3D</c:v>
                </c:pt>
              </c:strCache>
            </c:strRef>
          </c:cat>
          <c:val>
            <c:numRef>
              <c:f>'Subkelompok K3'!$B$26:$B$29</c:f>
              <c:numCache>
                <c:formatCode>###0.00</c:formatCode>
                <c:ptCount val="4"/>
                <c:pt idx="0">
                  <c:v>6.333333333333333</c:v>
                </c:pt>
                <c:pt idx="1">
                  <c:v>12.333333333333334</c:v>
                </c:pt>
                <c:pt idx="2">
                  <c:v>14.666666666666666</c:v>
                </c:pt>
                <c:pt idx="3">
                  <c:v>21.166666666666668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E-6342-98E2-86AE5B7E2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99029120"/>
        <c:axId val="199030656"/>
      </c:barChart>
      <c:catAx>
        <c:axId val="1990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30656"/>
        <c:crosses val="autoZero"/>
        <c:auto val="1"/>
        <c:lblAlgn val="ctr"/>
        <c:lblOffset val="100"/>
        <c:noMultiLvlLbl val="0"/>
      </c:catAx>
      <c:valAx>
        <c:axId val="199030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Means of Intima Foam Cell Counts</a:t>
                </a:r>
              </a:p>
              <a:p>
                <a:pPr>
                  <a:defRPr/>
                </a:pPr>
                <a:r>
                  <a:rPr lang="en-US" sz="1000" b="0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Subgroups of K3</a:t>
                </a:r>
              </a:p>
            </c:rich>
          </c:tx>
          <c:layout>
            <c:manualLayout>
              <c:xMode val="edge"/>
              <c:yMode val="edge"/>
              <c:x val="0"/>
              <c:y val="8.6541265675123935E-2"/>
            </c:manualLayout>
          </c:layout>
          <c:overlay val="0"/>
        </c:title>
        <c:numFmt formatCode="###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VC"/>
          </a:p>
        </c:txPr>
        <c:crossAx val="199029120"/>
        <c:crosses val="autoZero"/>
        <c:crossBetween val="between"/>
      </c:valAx>
    </c:plotArea>
    <c:plotVisOnly val="1"/>
    <c:dispBlanksAs val="gap"/>
    <c:showDLblsOverMax val="0"/>
    <c:extLst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27AEB-8277-9442-814A-E5F54AF61013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B7E03-7156-4541-8335-B7B38A17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4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B7E03-7156-4541-8335-B7B38A170A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7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B7E03-7156-4541-8335-B7B38A170A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5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85DA-7B89-8F32-4D19-D2220D1DF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AC826-0A54-D33E-69D5-095F4BFAB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FF02-6AFD-EA85-53D8-1FB87647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28E-1433-7040-902E-021EA496977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5C3C-62F2-4D9C-E183-AD44D9B9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A80C7-997F-2563-8824-47887137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B8D9-A08B-0841-8AE9-1D0F2594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1F131-F054-0F60-E137-FB2B2F0A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7B447-815F-D9BD-BE78-3617D576D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E57E1-E6BE-822A-6E37-5B267560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28E-1433-7040-902E-021EA496977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A47D8-DA60-ECCF-11B5-AC5302E4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DF1A3-38AF-ED8E-2F67-A603DBF0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B8D9-A08B-0841-8AE9-1D0F2594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9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035CF-2603-8802-A0AD-B68B72EBE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2E737-9D17-5B32-479C-C99CFC595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C3C4D-5380-A159-64A1-A52AD783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28E-1433-7040-902E-021EA496977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30AE9-27C3-FE6E-28A2-912A984A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7D5A0-76AA-8050-8DD2-EFE226A7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B8D9-A08B-0841-8AE9-1D0F2594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5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1849-EE33-4990-F480-CEC9834D2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5AF1C-15B6-83F5-B42E-1988BDBFA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FF2B2-59C1-3980-457D-2785A2D8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28E-1433-7040-902E-021EA496977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22A9D-8A04-1523-DED3-04926DE2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52579-CD60-A73D-7EB1-A8FF93AD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B8D9-A08B-0841-8AE9-1D0F2594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7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FA87-6017-B526-D13F-27F303D0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5FC5D-39C4-8F93-D1B1-DA00E5BB7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C9DB3-86CC-59C4-977E-E078CABF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28E-1433-7040-902E-021EA496977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DEE88-7995-BDC1-54D5-04FCB8EC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7F059-D2A4-88A5-7D52-97F2A939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B8D9-A08B-0841-8AE9-1D0F2594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F8F1-50CF-CCCF-53BB-1738DEFF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A0985-EBF0-E0E9-94F6-70353BDAA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8E0FC-6100-DD27-CBC1-B5BE6A880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4159C-98BA-4EB3-2441-DA36E0ED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28E-1433-7040-902E-021EA496977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810D2-9A71-40EA-1BB0-5194A88C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23CDE-6D0F-28EA-6968-FE5B4F97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B8D9-A08B-0841-8AE9-1D0F2594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DCC2B-7885-7A89-DC68-6A63A991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469E5-1AF5-39B9-8544-C5DFFB42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FD3CE-F9AD-55D0-ED90-C63494748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54744-BDEC-861C-5B6C-F774C45F2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1C6BD-3E4C-ED62-7532-A9860E100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7D9208-482D-8567-E2D6-18A35F6F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28E-1433-7040-902E-021EA496977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48DDA-BD58-0028-6A04-AF8D5ACC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3B6CE9-9ED5-CAC5-C4A1-FD5D8F6E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B8D9-A08B-0841-8AE9-1D0F2594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5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C37F-2C4C-0756-865A-38FECC47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4E19B-04DA-2097-0CA9-C4F2CA37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28E-1433-7040-902E-021EA496977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3C2A8-B4EB-6253-7BA1-1F7DE076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7C603-B98A-0D74-2216-B69E8041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B8D9-A08B-0841-8AE9-1D0F2594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39C34-82C0-98DF-0F91-FC6A3688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28E-1433-7040-902E-021EA496977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A5D07-A4D4-3FDA-F361-E297675E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C4072-06A3-4072-35E3-B34B96A8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B8D9-A08B-0841-8AE9-1D0F2594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1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DB90D-662A-581A-58EE-2BB8DE24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AE3D3-48B3-A488-2FAB-EDE7A951F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D1DA0-5561-9E2D-D5ED-759835DF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1B03A-3C4B-7AFB-2AC1-34CB8030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28E-1433-7040-902E-021EA496977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90E89-1794-2A01-7C27-80678959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19C8E-A96B-FEB8-115C-F510BB50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B8D9-A08B-0841-8AE9-1D0F2594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7DD47-89BF-2C2B-C027-5E4E83D9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A9871-E750-73F0-4A39-0A4F29710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3C826-A9EB-442E-7997-52D909138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26A8F-F5B5-D59C-F827-35BF3092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928E-1433-7040-902E-021EA496977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26196-F709-3A12-734D-A26F2DBB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86BF0-3DF2-3E34-6F62-0967ECC8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3B8D9-A08B-0841-8AE9-1D0F2594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0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47C64-FD73-CE13-E6BD-812E058C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CDD86-9319-E133-7991-381173D97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B4483-EFFC-374C-2880-160669EF6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5928E-1433-7040-902E-021EA496977D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1BF33-25FD-AABF-E0FC-75410D4EE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3B9F0-0E84-8D33-AC9B-ECBD56F43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3B8D9-A08B-0841-8AE9-1D0F25943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2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88504D84-709B-A2BD-8444-EF0FCAB47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467" y="1432284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latin typeface="Arial" panose="020B0604020202020204" pitchFamily="34" charset="0"/>
                <a:ea typeface="ＭＳ 明朝" panose="02020609040205080304" pitchFamily="49" charset="-128"/>
              </a:rPr>
              <a:t>Figure 1</a:t>
            </a:r>
            <a:r>
              <a:rPr lang="en-US" altLang="ja-JP" sz="2000" b="1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A8EF030-F1B0-746C-99A3-5B994CFB4D3E}"/>
              </a:ext>
            </a:extLst>
          </p:cNvPr>
          <p:cNvGrpSpPr/>
          <p:nvPr/>
        </p:nvGrpSpPr>
        <p:grpSpPr>
          <a:xfrm>
            <a:off x="1088352" y="2185209"/>
            <a:ext cx="5360094" cy="141890"/>
            <a:chOff x="1088352" y="2185209"/>
            <a:chExt cx="5360094" cy="14189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1F328C-3A20-43BC-F634-5F598DD1BFA3}"/>
                </a:ext>
              </a:extLst>
            </p:cNvPr>
            <p:cNvSpPr/>
            <p:nvPr/>
          </p:nvSpPr>
          <p:spPr>
            <a:xfrm>
              <a:off x="1088352" y="2185209"/>
              <a:ext cx="374845" cy="14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6BA497-9B0C-0FC9-A76D-7F5749D74CEC}"/>
                </a:ext>
              </a:extLst>
            </p:cNvPr>
            <p:cNvSpPr/>
            <p:nvPr/>
          </p:nvSpPr>
          <p:spPr>
            <a:xfrm>
              <a:off x="5902822" y="2185209"/>
              <a:ext cx="545624" cy="141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D265872-CA63-1562-5AB8-C57E96469EFA}"/>
              </a:ext>
            </a:extLst>
          </p:cNvPr>
          <p:cNvGrpSpPr/>
          <p:nvPr/>
        </p:nvGrpSpPr>
        <p:grpSpPr>
          <a:xfrm>
            <a:off x="1413566" y="1889151"/>
            <a:ext cx="9598865" cy="3010505"/>
            <a:chOff x="1413566" y="1889151"/>
            <a:chExt cx="9598865" cy="301050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98EC292-5059-B730-4898-4ADF60C96BE9}"/>
                </a:ext>
              </a:extLst>
            </p:cNvPr>
            <p:cNvGrpSpPr/>
            <p:nvPr/>
          </p:nvGrpSpPr>
          <p:grpSpPr>
            <a:xfrm>
              <a:off x="1413566" y="1889151"/>
              <a:ext cx="4826000" cy="3005990"/>
              <a:chOff x="1413566" y="1889151"/>
              <a:chExt cx="4826000" cy="3005990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651B023-7E4A-28F0-F4D5-CB0DA6E797EE}"/>
                  </a:ext>
                </a:extLst>
              </p:cNvPr>
              <p:cNvGrpSpPr/>
              <p:nvPr/>
            </p:nvGrpSpPr>
            <p:grpSpPr>
              <a:xfrm>
                <a:off x="2743200" y="1889151"/>
                <a:ext cx="2905760" cy="677156"/>
                <a:chOff x="2743200" y="1889151"/>
                <a:chExt cx="2905760" cy="677156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B638766-167C-F91D-506C-9C7998E0CF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43200" y="2018325"/>
                  <a:ext cx="290576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D4FC662-58A9-015F-6A4A-036146BB3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7760" y="2154837"/>
                  <a:ext cx="19812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ABEB28F-3116-CEF7-8AC3-6A73AA5765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32960" y="2265286"/>
                  <a:ext cx="1016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0F7D4AC-B4EC-4A78-B9DD-5E70CE66B391}"/>
                    </a:ext>
                  </a:extLst>
                </p:cNvPr>
                <p:cNvSpPr txBox="1"/>
                <p:nvPr/>
              </p:nvSpPr>
              <p:spPr>
                <a:xfrm>
                  <a:off x="4321867" y="1889151"/>
                  <a:ext cx="3364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252E4A2-1446-BECD-CD8B-56CF8C0D19F4}"/>
                    </a:ext>
                  </a:extLst>
                </p:cNvPr>
                <p:cNvSpPr txBox="1"/>
                <p:nvPr/>
              </p:nvSpPr>
              <p:spPr>
                <a:xfrm>
                  <a:off x="4453947" y="2000549"/>
                  <a:ext cx="3364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42FB43B-BF4D-2052-4A54-9CCE21706E32}"/>
                    </a:ext>
                  </a:extLst>
                </p:cNvPr>
                <p:cNvSpPr txBox="1"/>
                <p:nvPr/>
              </p:nvSpPr>
              <p:spPr>
                <a:xfrm>
                  <a:off x="4931467" y="2122573"/>
                  <a:ext cx="3364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E3FA7B90-D382-850E-7ED3-9D48FE6BB0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43200" y="2471471"/>
                  <a:ext cx="9666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4BD91DC-A003-41B8-7B65-ACB270E2C1DA}"/>
                    </a:ext>
                  </a:extLst>
                </p:cNvPr>
                <p:cNvSpPr txBox="1"/>
                <p:nvPr/>
              </p:nvSpPr>
              <p:spPr>
                <a:xfrm>
                  <a:off x="3054509" y="2304697"/>
                  <a:ext cx="3364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4B5E47B-D0CB-D6C7-01E2-BF4481075053}"/>
                    </a:ext>
                  </a:extLst>
                </p:cNvPr>
                <p:cNvSpPr txBox="1"/>
                <p:nvPr/>
              </p:nvSpPr>
              <p:spPr>
                <a:xfrm>
                  <a:off x="3658320" y="2194166"/>
                  <a:ext cx="3364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B1B6322-8D4A-4FD9-F728-1172BF7F7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43200" y="2349597"/>
                  <a:ext cx="191516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61" name="Chart 60">
                <a:extLst>
                  <a:ext uri="{FF2B5EF4-FFF2-40B4-BE49-F238E27FC236}">
                    <a16:creationId xmlns:a16="http://schemas.microsoft.com/office/drawing/2014/main" id="{6B1F50BB-1663-244F-A3F3-028469C63B6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29526260"/>
                  </p:ext>
                </p:extLst>
              </p:nvPr>
            </p:nvGraphicFramePr>
            <p:xfrm>
              <a:off x="1413566" y="2151941"/>
              <a:ext cx="4826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AE1C6BF-7901-4EDD-B825-855FD40CB25A}"/>
                </a:ext>
              </a:extLst>
            </p:cNvPr>
            <p:cNvGrpSpPr/>
            <p:nvPr/>
          </p:nvGrpSpPr>
          <p:grpSpPr>
            <a:xfrm>
              <a:off x="6186431" y="2047563"/>
              <a:ext cx="4826000" cy="2852093"/>
              <a:chOff x="6186431" y="2047563"/>
              <a:chExt cx="4826000" cy="2852093"/>
            </a:xfrm>
          </p:grpSpPr>
          <p:graphicFrame>
            <p:nvGraphicFramePr>
              <p:cNvPr id="62" name="Chart 61">
                <a:extLst>
                  <a:ext uri="{FF2B5EF4-FFF2-40B4-BE49-F238E27FC236}">
                    <a16:creationId xmlns:a16="http://schemas.microsoft.com/office/drawing/2014/main" id="{E04CC989-102B-684C-8183-09160553173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03227039"/>
                  </p:ext>
                </p:extLst>
              </p:nvPr>
            </p:nvGraphicFramePr>
            <p:xfrm>
              <a:off x="6186431" y="2156456"/>
              <a:ext cx="4826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4BB03E5-9A75-D49D-2B41-AFBAB088F791}"/>
                  </a:ext>
                </a:extLst>
              </p:cNvPr>
              <p:cNvGrpSpPr/>
              <p:nvPr/>
            </p:nvGrpSpPr>
            <p:grpSpPr>
              <a:xfrm>
                <a:off x="7491855" y="2047563"/>
                <a:ext cx="2905760" cy="630212"/>
                <a:chOff x="7014779" y="2323135"/>
                <a:chExt cx="2905760" cy="630212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4979D4F8-0416-7A1C-145A-47B1EEB7F0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14779" y="2467600"/>
                  <a:ext cx="290576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99CB32CF-0ADC-C5B0-93B8-B4840CCA7D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39339" y="2559040"/>
                  <a:ext cx="19812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03484405-1E00-8970-F86D-AE12B61BEF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904539" y="2660640"/>
                  <a:ext cx="1016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4DFE26E2-DFB9-1A50-E3E9-409FBEA2274F}"/>
                    </a:ext>
                  </a:extLst>
                </p:cNvPr>
                <p:cNvSpPr txBox="1"/>
                <p:nvPr/>
              </p:nvSpPr>
              <p:spPr>
                <a:xfrm>
                  <a:off x="8725526" y="2426485"/>
                  <a:ext cx="3364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60417D1-8754-6741-C981-A6418746B389}"/>
                    </a:ext>
                  </a:extLst>
                </p:cNvPr>
                <p:cNvSpPr txBox="1"/>
                <p:nvPr/>
              </p:nvSpPr>
              <p:spPr>
                <a:xfrm>
                  <a:off x="8348393" y="2323135"/>
                  <a:ext cx="3364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DA3F850-2B3A-D42B-A047-282D5AE05A9B}"/>
                    </a:ext>
                  </a:extLst>
                </p:cNvPr>
                <p:cNvSpPr txBox="1"/>
                <p:nvPr/>
              </p:nvSpPr>
              <p:spPr>
                <a:xfrm>
                  <a:off x="9192886" y="2517925"/>
                  <a:ext cx="3364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2338DC-9573-A89C-55EB-79C8CF6E88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25289" y="2861373"/>
                  <a:ext cx="92456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863B9B5D-6391-AC4C-18DD-446A45AA4BA6}"/>
                    </a:ext>
                  </a:extLst>
                </p:cNvPr>
                <p:cNvSpPr txBox="1"/>
                <p:nvPr/>
              </p:nvSpPr>
              <p:spPr>
                <a:xfrm>
                  <a:off x="7316909" y="2691737"/>
                  <a:ext cx="3364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B0FBCCD-132D-FE84-DD66-EC41633A9B45}"/>
                    </a:ext>
                  </a:extLst>
                </p:cNvPr>
                <p:cNvSpPr txBox="1"/>
                <p:nvPr/>
              </p:nvSpPr>
              <p:spPr>
                <a:xfrm>
                  <a:off x="7899700" y="2569633"/>
                  <a:ext cx="3364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2055FCB3-E137-0DF6-1B0B-0248F6C2E4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026620" y="2738053"/>
                  <a:ext cx="1877919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54380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A39E7-D073-E538-E6BF-EEEA16AF0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15" y="1575375"/>
            <a:ext cx="5285289" cy="356543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EFACE37-2F2D-B548-9960-7A7AD2DE1DB4}"/>
              </a:ext>
            </a:extLst>
          </p:cNvPr>
          <p:cNvSpPr/>
          <p:nvPr/>
        </p:nvSpPr>
        <p:spPr>
          <a:xfrm>
            <a:off x="652638" y="1790532"/>
            <a:ext cx="380104" cy="131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5464B1-331F-426A-9D50-E068611F88CA}"/>
              </a:ext>
            </a:extLst>
          </p:cNvPr>
          <p:cNvSpPr/>
          <p:nvPr/>
        </p:nvSpPr>
        <p:spPr>
          <a:xfrm>
            <a:off x="6372177" y="1764738"/>
            <a:ext cx="543264" cy="20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0D35F68F-970D-8D14-EA9B-D0771BEA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742" y="811892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latin typeface="Arial" panose="020B0604020202020204" pitchFamily="34" charset="0"/>
                <a:ea typeface="ＭＳ 明朝" panose="02020609040205080304" pitchFamily="49" charset="-128"/>
              </a:rPr>
              <a:t>Figure 2</a:t>
            </a:r>
            <a:r>
              <a:rPr lang="en-US" altLang="ja-JP" sz="2000" b="1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0CE846-2331-AF4E-ADF2-AB81A73C52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765576"/>
              </p:ext>
            </p:extLst>
          </p:nvPr>
        </p:nvGraphicFramePr>
        <p:xfrm>
          <a:off x="6744568" y="1717072"/>
          <a:ext cx="5285289" cy="314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BE74442E-5B62-E130-35D1-9EA8A9E39F78}"/>
              </a:ext>
            </a:extLst>
          </p:cNvPr>
          <p:cNvGrpSpPr/>
          <p:nvPr/>
        </p:nvGrpSpPr>
        <p:grpSpPr>
          <a:xfrm>
            <a:off x="7798950" y="1638809"/>
            <a:ext cx="3541987" cy="561702"/>
            <a:chOff x="7020910" y="1009983"/>
            <a:chExt cx="3541987" cy="56170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2FE00D-22C2-7ACA-42DC-4F07B428C5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61131" y="1366823"/>
              <a:ext cx="230176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02104C-5BD4-5CD6-490A-5062BEAEEA41}"/>
                </a:ext>
              </a:extLst>
            </p:cNvPr>
            <p:cNvSpPr txBox="1"/>
            <p:nvPr/>
          </p:nvSpPr>
          <p:spPr>
            <a:xfrm>
              <a:off x="9154181" y="1188403"/>
              <a:ext cx="4819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**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2451355-CB82-F5CD-9A48-58744EF248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0910" y="1235414"/>
              <a:ext cx="354198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8C8D18-3F33-EDD1-2A44-99B12D9A39CC}"/>
                </a:ext>
              </a:extLst>
            </p:cNvPr>
            <p:cNvSpPr txBox="1"/>
            <p:nvPr/>
          </p:nvSpPr>
          <p:spPr>
            <a:xfrm>
              <a:off x="8453483" y="1009983"/>
              <a:ext cx="4819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**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D0BAFE4-4645-58A2-FE07-6FD325A57A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2524" y="1481543"/>
              <a:ext cx="113400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F69C8D-0192-A8C7-113E-91054DD5DC72}"/>
                </a:ext>
              </a:extLst>
            </p:cNvPr>
            <p:cNvSpPr txBox="1"/>
            <p:nvPr/>
          </p:nvSpPr>
          <p:spPr>
            <a:xfrm>
              <a:off x="9758585" y="1310075"/>
              <a:ext cx="4819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895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96503D6F-653D-8F99-FEF1-9AED9161C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751" y="458115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latin typeface="Arial" panose="020B0604020202020204" pitchFamily="34" charset="0"/>
                <a:ea typeface="ＭＳ 明朝" panose="02020609040205080304" pitchFamily="49" charset="-128"/>
              </a:rPr>
              <a:t>Figure 3</a:t>
            </a:r>
            <a:r>
              <a:rPr lang="en-US" altLang="ja-JP" sz="2000" b="1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D39D16-C08F-1EFE-416B-017B1A8EC81B}"/>
              </a:ext>
            </a:extLst>
          </p:cNvPr>
          <p:cNvGrpSpPr/>
          <p:nvPr/>
        </p:nvGrpSpPr>
        <p:grpSpPr>
          <a:xfrm>
            <a:off x="927644" y="1549340"/>
            <a:ext cx="11129752" cy="4200447"/>
            <a:chOff x="927644" y="1549340"/>
            <a:chExt cx="11129752" cy="420044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17CBFFF-356D-9F08-DC2B-7BF6CFEBF1D9}"/>
                </a:ext>
              </a:extLst>
            </p:cNvPr>
            <p:cNvSpPr/>
            <p:nvPr/>
          </p:nvSpPr>
          <p:spPr>
            <a:xfrm>
              <a:off x="6984951" y="1575614"/>
              <a:ext cx="492890" cy="14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F463C6-5852-3B9F-1A21-FA4A12112621}"/>
                </a:ext>
              </a:extLst>
            </p:cNvPr>
            <p:cNvSpPr/>
            <p:nvPr/>
          </p:nvSpPr>
          <p:spPr>
            <a:xfrm>
              <a:off x="927644" y="1575614"/>
              <a:ext cx="374845" cy="141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C09EF2-34D0-C34A-BDAF-37F44CB6D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489" y="1549340"/>
              <a:ext cx="5419688" cy="4200447"/>
            </a:xfrm>
            <a:prstGeom prst="rect">
              <a:avLst/>
            </a:prstGeom>
            <a:noFill/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62413E-079C-F62E-262A-C03E1EA844E7}"/>
                </a:ext>
              </a:extLst>
            </p:cNvPr>
            <p:cNvGrpSpPr/>
            <p:nvPr/>
          </p:nvGrpSpPr>
          <p:grpSpPr>
            <a:xfrm>
              <a:off x="7231396" y="1922878"/>
              <a:ext cx="4826000" cy="2820922"/>
              <a:chOff x="1157907" y="1670630"/>
              <a:chExt cx="4826000" cy="2820922"/>
            </a:xfrm>
          </p:grpSpPr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A6FF70FF-95A9-6C8C-6A7F-E8640CCCEDC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88143687"/>
                  </p:ext>
                </p:extLst>
              </p:nvPr>
            </p:nvGraphicFramePr>
            <p:xfrm>
              <a:off x="1157907" y="1748352"/>
              <a:ext cx="4826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513D278-10D4-5BF6-3C91-81828E3EE48C}"/>
                  </a:ext>
                </a:extLst>
              </p:cNvPr>
              <p:cNvGrpSpPr/>
              <p:nvPr/>
            </p:nvGrpSpPr>
            <p:grpSpPr>
              <a:xfrm>
                <a:off x="2380918" y="1670630"/>
                <a:ext cx="2951748" cy="766465"/>
                <a:chOff x="2380918" y="1670630"/>
                <a:chExt cx="2951748" cy="766465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3DF16434-D715-DEBE-5F00-58A8D33104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52800" y="2046366"/>
                  <a:ext cx="1973179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C36C40F3-BD31-3DC0-155B-BB04E8CFD8BF}"/>
                    </a:ext>
                  </a:extLst>
                </p:cNvPr>
                <p:cNvGrpSpPr/>
                <p:nvPr/>
              </p:nvGrpSpPr>
              <p:grpSpPr>
                <a:xfrm>
                  <a:off x="2380918" y="1670630"/>
                  <a:ext cx="2951748" cy="766465"/>
                  <a:chOff x="2374231" y="1671866"/>
                  <a:chExt cx="2951748" cy="766465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4EF292DD-B5C1-A6FE-43B2-CFF645D43E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02568" y="1893966"/>
                    <a:ext cx="2823411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797A79DA-F839-B723-5AEA-BA27535BF231}"/>
                      </a:ext>
                    </a:extLst>
                  </p:cNvPr>
                  <p:cNvSpPr txBox="1"/>
                  <p:nvPr/>
                </p:nvSpPr>
                <p:spPr>
                  <a:xfrm>
                    <a:off x="3785936" y="1671866"/>
                    <a:ext cx="37484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**</a:t>
                    </a:r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92E3D7E-81E8-B356-06E1-62F91EBE0C87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798" y="1856350"/>
                    <a:ext cx="37484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**</a:t>
                    </a:r>
                  </a:p>
                </p:txBody>
              </p: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E03C786C-0A39-7D29-B182-217323ADB5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74231" y="2193235"/>
                    <a:ext cx="1957137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D4746E3-C9F9-50E8-F97A-DD42E17004DA}"/>
                      </a:ext>
                    </a:extLst>
                  </p:cNvPr>
                  <p:cNvSpPr txBox="1"/>
                  <p:nvPr/>
                </p:nvSpPr>
                <p:spPr>
                  <a:xfrm>
                    <a:off x="3154416" y="2026280"/>
                    <a:ext cx="37484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**</a:t>
                    </a:r>
                  </a:p>
                </p:txBody>
              </p: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6FF2138F-A980-1F62-8573-418C2C58DB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36757" y="2297509"/>
                    <a:ext cx="98659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3EB5525-DEAB-93E3-19B5-396FC3967679}"/>
                      </a:ext>
                    </a:extLst>
                  </p:cNvPr>
                  <p:cNvSpPr txBox="1"/>
                  <p:nvPr/>
                </p:nvSpPr>
                <p:spPr>
                  <a:xfrm>
                    <a:off x="3627656" y="2130554"/>
                    <a:ext cx="37484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**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0252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782063-B686-3D7C-39E4-F401FCAD4E98}"/>
              </a:ext>
            </a:extLst>
          </p:cNvPr>
          <p:cNvGrpSpPr/>
          <p:nvPr/>
        </p:nvGrpSpPr>
        <p:grpSpPr>
          <a:xfrm>
            <a:off x="1562225" y="773533"/>
            <a:ext cx="4572000" cy="2755392"/>
            <a:chOff x="2100843" y="343408"/>
            <a:chExt cx="4572000" cy="2755392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390268E9-D019-25F3-1D06-4C46E3ABB62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00656788"/>
                </p:ext>
              </p:extLst>
            </p:nvPr>
          </p:nvGraphicFramePr>
          <p:xfrm>
            <a:off x="2100843" y="3556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093D95-B2FE-02E8-4614-F84299291457}"/>
                </a:ext>
              </a:extLst>
            </p:cNvPr>
            <p:cNvGrpSpPr/>
            <p:nvPr/>
          </p:nvGrpSpPr>
          <p:grpSpPr>
            <a:xfrm>
              <a:off x="3742940" y="343408"/>
              <a:ext cx="1865376" cy="510834"/>
              <a:chOff x="1816769" y="3824780"/>
              <a:chExt cx="2785444" cy="131344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96B3010-F922-3CCC-1A16-4E68C96503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6769" y="3875427"/>
                <a:ext cx="278544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A9953F-A666-E417-F264-42675F373477}"/>
                  </a:ext>
                </a:extLst>
              </p:cNvPr>
              <p:cNvSpPr txBox="1"/>
              <p:nvPr/>
            </p:nvSpPr>
            <p:spPr>
              <a:xfrm>
                <a:off x="2990099" y="3824780"/>
                <a:ext cx="501696" cy="13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7173D4-31DD-A221-D843-D03EF2D84600}"/>
              </a:ext>
            </a:extLst>
          </p:cNvPr>
          <p:cNvGrpSpPr/>
          <p:nvPr/>
        </p:nvGrpSpPr>
        <p:grpSpPr>
          <a:xfrm>
            <a:off x="6224566" y="795870"/>
            <a:ext cx="4572000" cy="2743200"/>
            <a:chOff x="6337300" y="278063"/>
            <a:chExt cx="4572000" cy="2743200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4B812100-0653-141E-999A-2461BFA208A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1523354"/>
                </p:ext>
              </p:extLst>
            </p:nvPr>
          </p:nvGraphicFramePr>
          <p:xfrm>
            <a:off x="6337300" y="278063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061D09-B5AA-2BA6-E871-4565C8EF2AAF}"/>
                </a:ext>
              </a:extLst>
            </p:cNvPr>
            <p:cNvGrpSpPr/>
            <p:nvPr/>
          </p:nvGrpSpPr>
          <p:grpSpPr>
            <a:xfrm>
              <a:off x="8065008" y="278063"/>
              <a:ext cx="1865376" cy="510834"/>
              <a:chOff x="1816769" y="3824780"/>
              <a:chExt cx="2785444" cy="131344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6AA8B5C-4AB5-0923-7B22-A926160558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6769" y="3875427"/>
                <a:ext cx="278544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709EF0-9873-7923-0A01-CC8443509796}"/>
                  </a:ext>
                </a:extLst>
              </p:cNvPr>
              <p:cNvSpPr txBox="1"/>
              <p:nvPr/>
            </p:nvSpPr>
            <p:spPr>
              <a:xfrm>
                <a:off x="2990099" y="3824780"/>
                <a:ext cx="501696" cy="13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B8FE3B-9556-F8BF-94B4-E8447F7F954C}"/>
              </a:ext>
            </a:extLst>
          </p:cNvPr>
          <p:cNvGrpSpPr/>
          <p:nvPr/>
        </p:nvGrpSpPr>
        <p:grpSpPr>
          <a:xfrm>
            <a:off x="1562225" y="3690683"/>
            <a:ext cx="4572000" cy="2743200"/>
            <a:chOff x="2100843" y="3260558"/>
            <a:chExt cx="4572000" cy="2743200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44C39D1A-C9AE-FBF7-F52E-3CD81306AA1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72309769"/>
                </p:ext>
              </p:extLst>
            </p:nvPr>
          </p:nvGraphicFramePr>
          <p:xfrm>
            <a:off x="2100843" y="326055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BCE010E-C18D-BB1E-1F73-BA47F7A4E73D}"/>
                </a:ext>
              </a:extLst>
            </p:cNvPr>
            <p:cNvGrpSpPr/>
            <p:nvPr/>
          </p:nvGrpSpPr>
          <p:grpSpPr>
            <a:xfrm>
              <a:off x="3764005" y="3260558"/>
              <a:ext cx="1865376" cy="510834"/>
              <a:chOff x="1816769" y="3824780"/>
              <a:chExt cx="2785444" cy="13134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FB9360B-E1D7-F514-39A8-5000844441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6769" y="3875427"/>
                <a:ext cx="278544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40C7F3-128F-C7AC-E673-47168D5FAEA8}"/>
                  </a:ext>
                </a:extLst>
              </p:cNvPr>
              <p:cNvSpPr txBox="1"/>
              <p:nvPr/>
            </p:nvSpPr>
            <p:spPr>
              <a:xfrm>
                <a:off x="2990099" y="3824780"/>
                <a:ext cx="501696" cy="13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2414D7-CCF7-0210-62FC-DCFA098BEF77}"/>
              </a:ext>
            </a:extLst>
          </p:cNvPr>
          <p:cNvGrpSpPr/>
          <p:nvPr/>
        </p:nvGrpSpPr>
        <p:grpSpPr>
          <a:xfrm>
            <a:off x="6237092" y="3715735"/>
            <a:ext cx="4572000" cy="2743200"/>
            <a:chOff x="6337300" y="3260558"/>
            <a:chExt cx="4572000" cy="27432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7AB68A4A-A6D1-A775-1C3D-5AF57293FEB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19940756"/>
                </p:ext>
              </p:extLst>
            </p:nvPr>
          </p:nvGraphicFramePr>
          <p:xfrm>
            <a:off x="6337300" y="326055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B1457F-EF42-CC0C-5CA2-965EAAEF6BC1}"/>
                </a:ext>
              </a:extLst>
            </p:cNvPr>
            <p:cNvGrpSpPr/>
            <p:nvPr/>
          </p:nvGrpSpPr>
          <p:grpSpPr>
            <a:xfrm>
              <a:off x="7960124" y="3260558"/>
              <a:ext cx="1865376" cy="261609"/>
              <a:chOff x="1816769" y="3824780"/>
              <a:chExt cx="2785444" cy="6726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9CC3658-210E-8BDF-6BCF-E937E2670B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6769" y="3875427"/>
                <a:ext cx="278544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9F8B7CF-246F-2698-E5AA-290BBBAA7C98}"/>
                  </a:ext>
                </a:extLst>
              </p:cNvPr>
              <p:cNvSpPr txBox="1"/>
              <p:nvPr/>
            </p:nvSpPr>
            <p:spPr>
              <a:xfrm>
                <a:off x="2990099" y="3824780"/>
                <a:ext cx="501695" cy="67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95DEB53-3573-49F3-88ED-B2724D924631}"/>
              </a:ext>
            </a:extLst>
          </p:cNvPr>
          <p:cNvSpPr/>
          <p:nvPr/>
        </p:nvSpPr>
        <p:spPr>
          <a:xfrm>
            <a:off x="1303424" y="878399"/>
            <a:ext cx="374845" cy="141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B68BB4-959F-A7D0-9735-525D4371AD52}"/>
              </a:ext>
            </a:extLst>
          </p:cNvPr>
          <p:cNvSpPr/>
          <p:nvPr/>
        </p:nvSpPr>
        <p:spPr>
          <a:xfrm>
            <a:off x="5949461" y="807453"/>
            <a:ext cx="546082" cy="163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2EB09A-B7F5-E56E-2560-ACE773C5D210}"/>
              </a:ext>
            </a:extLst>
          </p:cNvPr>
          <p:cNvSpPr/>
          <p:nvPr/>
        </p:nvSpPr>
        <p:spPr>
          <a:xfrm>
            <a:off x="1303423" y="3738016"/>
            <a:ext cx="374845" cy="141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C0E36D-E752-285C-86BF-D8A885923926}"/>
              </a:ext>
            </a:extLst>
          </p:cNvPr>
          <p:cNvSpPr/>
          <p:nvPr/>
        </p:nvSpPr>
        <p:spPr>
          <a:xfrm>
            <a:off x="5983693" y="3783908"/>
            <a:ext cx="541455" cy="106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3E177D38-5329-2135-8F1C-F335AE4A7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30" y="284263"/>
            <a:ext cx="7511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latin typeface="Arial" panose="020B0604020202020204" pitchFamily="34" charset="0"/>
                <a:ea typeface="ＭＳ 明朝" panose="02020609040205080304" pitchFamily="49" charset="-128"/>
              </a:rPr>
              <a:t>Figure 4</a:t>
            </a:r>
            <a:endParaRPr lang="en-US" altLang="ja-JP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3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8D674A1-49F9-2D66-B9AB-21CDA178F57B}"/>
              </a:ext>
            </a:extLst>
          </p:cNvPr>
          <p:cNvGrpSpPr/>
          <p:nvPr/>
        </p:nvGrpSpPr>
        <p:grpSpPr>
          <a:xfrm>
            <a:off x="6899736" y="3682221"/>
            <a:ext cx="4572000" cy="2743200"/>
            <a:chOff x="6280951" y="3611881"/>
            <a:chExt cx="4572000" cy="274320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8BC09023-F982-9D06-CB27-828F4A898A7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11314488"/>
                </p:ext>
              </p:extLst>
            </p:nvPr>
          </p:nvGraphicFramePr>
          <p:xfrm>
            <a:off x="6280951" y="3611881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C9A187E-E816-F729-E44A-44183AD5142B}"/>
                </a:ext>
              </a:extLst>
            </p:cNvPr>
            <p:cNvGrpSpPr/>
            <p:nvPr/>
          </p:nvGrpSpPr>
          <p:grpSpPr>
            <a:xfrm>
              <a:off x="7443537" y="3833448"/>
              <a:ext cx="2785444" cy="261610"/>
              <a:chOff x="7291137" y="3681048"/>
              <a:chExt cx="2785444" cy="2616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7F63435-620F-741F-A52E-6721A646C6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91137" y="3844148"/>
                <a:ext cx="278544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324CFF-535C-8422-B6CE-D97CF24CD444}"/>
                  </a:ext>
                </a:extLst>
              </p:cNvPr>
              <p:cNvSpPr txBox="1"/>
              <p:nvPr/>
            </p:nvSpPr>
            <p:spPr>
              <a:xfrm>
                <a:off x="8534868" y="3681048"/>
                <a:ext cx="3364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2EB74E-97E4-336B-F7D6-FF68F4005C1C}"/>
              </a:ext>
            </a:extLst>
          </p:cNvPr>
          <p:cNvGrpSpPr/>
          <p:nvPr/>
        </p:nvGrpSpPr>
        <p:grpSpPr>
          <a:xfrm>
            <a:off x="1408018" y="522968"/>
            <a:ext cx="4556760" cy="2829052"/>
            <a:chOff x="656458" y="452628"/>
            <a:chExt cx="4556760" cy="282905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AFFC648-6533-ABCB-A6DA-DE3E664895EC}"/>
                </a:ext>
              </a:extLst>
            </p:cNvPr>
            <p:cNvGrpSpPr/>
            <p:nvPr/>
          </p:nvGrpSpPr>
          <p:grpSpPr>
            <a:xfrm>
              <a:off x="656458" y="452628"/>
              <a:ext cx="4556760" cy="2829052"/>
              <a:chOff x="656458" y="452628"/>
              <a:chExt cx="4556760" cy="2829052"/>
            </a:xfrm>
          </p:grpSpPr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1758AED7-55D2-E6B0-05D6-AE739DD397A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02835037"/>
                  </p:ext>
                </p:extLst>
              </p:nvPr>
            </p:nvGraphicFramePr>
            <p:xfrm>
              <a:off x="656458" y="525780"/>
              <a:ext cx="4556760" cy="27559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4940EA5-ABC6-6083-CCA4-BBD88BDE7340}"/>
                  </a:ext>
                </a:extLst>
              </p:cNvPr>
              <p:cNvGrpSpPr/>
              <p:nvPr/>
            </p:nvGrpSpPr>
            <p:grpSpPr>
              <a:xfrm>
                <a:off x="1862762" y="452628"/>
                <a:ext cx="2785444" cy="261610"/>
                <a:chOff x="1816769" y="3763570"/>
                <a:chExt cx="2785444" cy="261610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731EC265-0C60-B845-E7E3-C0DF4C5056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16769" y="3919315"/>
                  <a:ext cx="278544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4827978-83D8-A12A-D64B-A19DC5D42090}"/>
                    </a:ext>
                  </a:extLst>
                </p:cNvPr>
                <p:cNvSpPr txBox="1"/>
                <p:nvPr/>
              </p:nvSpPr>
              <p:spPr>
                <a:xfrm>
                  <a:off x="2934838" y="3763570"/>
                  <a:ext cx="3364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BE14F7-E76E-EB8D-0D41-45DDB50F0EBB}"/>
                </a:ext>
              </a:extLst>
            </p:cNvPr>
            <p:cNvGrpSpPr/>
            <p:nvPr/>
          </p:nvGrpSpPr>
          <p:grpSpPr>
            <a:xfrm>
              <a:off x="1862762" y="741358"/>
              <a:ext cx="1843606" cy="261609"/>
              <a:chOff x="1816769" y="3824780"/>
              <a:chExt cx="2785444" cy="13134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24232D-26DF-417E-660D-CD594906F3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6769" y="3919315"/>
                <a:ext cx="278544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F822EF-7A52-0672-3F6B-C32DE125B191}"/>
                  </a:ext>
                </a:extLst>
              </p:cNvPr>
              <p:cNvSpPr txBox="1"/>
              <p:nvPr/>
            </p:nvSpPr>
            <p:spPr>
              <a:xfrm>
                <a:off x="2990099" y="3824780"/>
                <a:ext cx="501696" cy="13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C3CAB4-3DAD-BBA5-ED5E-06414E7BC5CD}"/>
              </a:ext>
            </a:extLst>
          </p:cNvPr>
          <p:cNvGrpSpPr/>
          <p:nvPr/>
        </p:nvGrpSpPr>
        <p:grpSpPr>
          <a:xfrm>
            <a:off x="1433070" y="3682221"/>
            <a:ext cx="4556760" cy="2778760"/>
            <a:chOff x="656458" y="3611881"/>
            <a:chExt cx="4556760" cy="277876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B8D223A2-A0B3-243A-563B-7DBB31F64E4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90394149"/>
                </p:ext>
              </p:extLst>
            </p:nvPr>
          </p:nvGraphicFramePr>
          <p:xfrm>
            <a:off x="656458" y="3611881"/>
            <a:ext cx="4556760" cy="27787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0CE0357-B4EA-9F4B-6085-0C852A1407CF}"/>
                </a:ext>
              </a:extLst>
            </p:cNvPr>
            <p:cNvGrpSpPr/>
            <p:nvPr/>
          </p:nvGrpSpPr>
          <p:grpSpPr>
            <a:xfrm>
              <a:off x="1816769" y="3763570"/>
              <a:ext cx="2785444" cy="261610"/>
              <a:chOff x="1816769" y="3763570"/>
              <a:chExt cx="2785444" cy="2616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D73AAE1-59F6-CB34-28ED-572ADC933D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6769" y="3919315"/>
                <a:ext cx="278544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39A69E-787C-0A33-C5F8-4C1435D77BE6}"/>
                  </a:ext>
                </a:extLst>
              </p:cNvPr>
              <p:cNvSpPr txBox="1"/>
              <p:nvPr/>
            </p:nvSpPr>
            <p:spPr>
              <a:xfrm>
                <a:off x="2934838" y="3763570"/>
                <a:ext cx="3364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**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A725F52-1699-7A46-E9F0-CE84A290FDE8}"/>
              </a:ext>
            </a:extLst>
          </p:cNvPr>
          <p:cNvGrpSpPr/>
          <p:nvPr/>
        </p:nvGrpSpPr>
        <p:grpSpPr>
          <a:xfrm>
            <a:off x="6812054" y="535160"/>
            <a:ext cx="4556760" cy="2821940"/>
            <a:chOff x="6280951" y="464820"/>
            <a:chExt cx="4556760" cy="2821940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A4E184D3-8DCA-A8D0-170C-DBAADDBF4EB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89123040"/>
                </p:ext>
              </p:extLst>
            </p:nvPr>
          </p:nvGraphicFramePr>
          <p:xfrm>
            <a:off x="6280951" y="525780"/>
            <a:ext cx="4556760" cy="27609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7206818-8FA8-F92C-EFF1-15E10BA85924}"/>
                </a:ext>
              </a:extLst>
            </p:cNvPr>
            <p:cNvGrpSpPr/>
            <p:nvPr/>
          </p:nvGrpSpPr>
          <p:grpSpPr>
            <a:xfrm>
              <a:off x="7422748" y="464820"/>
              <a:ext cx="2789903" cy="794589"/>
              <a:chOff x="7422748" y="464820"/>
              <a:chExt cx="2789903" cy="79458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F38A747-BD81-C57B-41E7-09D76C6CD52B}"/>
                  </a:ext>
                </a:extLst>
              </p:cNvPr>
              <p:cNvGrpSpPr/>
              <p:nvPr/>
            </p:nvGrpSpPr>
            <p:grpSpPr>
              <a:xfrm>
                <a:off x="7427207" y="464820"/>
                <a:ext cx="2785444" cy="261610"/>
                <a:chOff x="1816769" y="3763570"/>
                <a:chExt cx="2785444" cy="26161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C439B5F-51B9-359A-B4C9-E991582C20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16769" y="3919315"/>
                  <a:ext cx="278544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F6B900E-8C46-0191-267A-74A893CEB86B}"/>
                    </a:ext>
                  </a:extLst>
                </p:cNvPr>
                <p:cNvSpPr txBox="1"/>
                <p:nvPr/>
              </p:nvSpPr>
              <p:spPr>
                <a:xfrm>
                  <a:off x="2934838" y="3763570"/>
                  <a:ext cx="33649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C5D90DD-0CF5-54DA-00F3-758F785919B5}"/>
                  </a:ext>
                </a:extLst>
              </p:cNvPr>
              <p:cNvGrpSpPr/>
              <p:nvPr/>
            </p:nvGrpSpPr>
            <p:grpSpPr>
              <a:xfrm>
                <a:off x="7422748" y="668042"/>
                <a:ext cx="1843606" cy="261609"/>
                <a:chOff x="1816769" y="3824780"/>
                <a:chExt cx="2785444" cy="131344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88A3E1D-390A-3843-6C4D-081C8C6EF6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16769" y="3919315"/>
                  <a:ext cx="278544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33E9F8A-26F1-A901-EEAF-5CD367645F62}"/>
                    </a:ext>
                  </a:extLst>
                </p:cNvPr>
                <p:cNvSpPr txBox="1"/>
                <p:nvPr/>
              </p:nvSpPr>
              <p:spPr>
                <a:xfrm>
                  <a:off x="2990099" y="3824780"/>
                  <a:ext cx="501696" cy="131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7D85800-BD8E-E7F9-F1F3-0627E359934F}"/>
                  </a:ext>
                </a:extLst>
              </p:cNvPr>
              <p:cNvGrpSpPr/>
              <p:nvPr/>
            </p:nvGrpSpPr>
            <p:grpSpPr>
              <a:xfrm>
                <a:off x="7433422" y="997800"/>
                <a:ext cx="1003442" cy="261609"/>
                <a:chOff x="1816769" y="3864236"/>
                <a:chExt cx="2785444" cy="94074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9DDCB27-0108-2583-E617-08B7E11C06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16769" y="3919315"/>
                  <a:ext cx="2785444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97D9AD3-9A05-A101-0025-D2E1D7DEAF8D}"/>
                    </a:ext>
                  </a:extLst>
                </p:cNvPr>
                <p:cNvSpPr txBox="1"/>
                <p:nvPr/>
              </p:nvSpPr>
              <p:spPr>
                <a:xfrm>
                  <a:off x="2888568" y="3864236"/>
                  <a:ext cx="952780" cy="94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**</a:t>
                  </a:r>
                </a:p>
              </p:txBody>
            </p:sp>
          </p:grpSp>
        </p:grpSp>
      </p:grpSp>
      <p:sp>
        <p:nvSpPr>
          <p:cNvPr id="38" name="Text Box 8">
            <a:extLst>
              <a:ext uri="{FF2B5EF4-FFF2-40B4-BE49-F238E27FC236}">
                <a16:creationId xmlns:a16="http://schemas.microsoft.com/office/drawing/2014/main" id="{856C4F60-2DF8-0560-4704-F7107E6E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30" y="87316"/>
            <a:ext cx="75118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latin typeface="Arial" panose="020B0604020202020204" pitchFamily="34" charset="0"/>
                <a:ea typeface="ＭＳ 明朝" panose="02020609040205080304" pitchFamily="49" charset="-128"/>
              </a:rPr>
              <a:t>Figure 5</a:t>
            </a:r>
            <a:endParaRPr lang="en-US" altLang="ja-JP" sz="2000" b="1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0B0D76-413E-7D00-7214-1ED1E2F29974}"/>
              </a:ext>
            </a:extLst>
          </p:cNvPr>
          <p:cNvSpPr/>
          <p:nvPr/>
        </p:nvSpPr>
        <p:spPr>
          <a:xfrm>
            <a:off x="993935" y="808059"/>
            <a:ext cx="374845" cy="141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40B0F9-6880-DCCD-BAF9-FAB575F1FDDF}"/>
              </a:ext>
            </a:extLst>
          </p:cNvPr>
          <p:cNvSpPr/>
          <p:nvPr/>
        </p:nvSpPr>
        <p:spPr>
          <a:xfrm>
            <a:off x="6371491" y="737113"/>
            <a:ext cx="546082" cy="163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014407-F81C-4831-33B8-5C715BD06225}"/>
              </a:ext>
            </a:extLst>
          </p:cNvPr>
          <p:cNvSpPr/>
          <p:nvPr/>
        </p:nvSpPr>
        <p:spPr>
          <a:xfrm>
            <a:off x="993934" y="3667676"/>
            <a:ext cx="374845" cy="141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33CD51-1FC6-09EE-A928-6101D8B8CC4D}"/>
              </a:ext>
            </a:extLst>
          </p:cNvPr>
          <p:cNvSpPr/>
          <p:nvPr/>
        </p:nvSpPr>
        <p:spPr>
          <a:xfrm>
            <a:off x="6405723" y="3713568"/>
            <a:ext cx="541455" cy="106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1870385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225</Words>
  <Application>Microsoft Office PowerPoint</Application>
  <PresentationFormat>Widescreen</PresentationFormat>
  <Paragraphs>74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Qorry Amanda</dc:creator>
  <cp:lastModifiedBy>Bahrudin</cp:lastModifiedBy>
  <cp:revision>45</cp:revision>
  <dcterms:created xsi:type="dcterms:W3CDTF">2022-07-06T07:08:47Z</dcterms:created>
  <dcterms:modified xsi:type="dcterms:W3CDTF">2022-09-01T06:24:07Z</dcterms:modified>
</cp:coreProperties>
</file>